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54"/>
    <p:restoredTop sz="95361"/>
  </p:normalViewPr>
  <p:slideViewPr>
    <p:cSldViewPr snapToGrid="0" snapToObjects="1">
      <p:cViewPr varScale="1">
        <p:scale>
          <a:sx n="160" d="100"/>
          <a:sy n="160" d="100"/>
        </p:scale>
        <p:origin x="9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0061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22628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1265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57800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0561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119824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414758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7241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19127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67999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33072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01544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3419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37924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93484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14798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083EA-38A5-C641-A934-41F6F721C9A9}" type="datetimeFigureOut">
              <a:rPr kumimoji="1" lang="ko-Kore-KR" altLang="en-US" smtClean="0"/>
              <a:t>2021. 3. 30.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7CB7D64-0C41-A148-B2A4-573CE8B9929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28094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07E823-EA63-2B4D-B685-8718DC9627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ore-KR" dirty="0"/>
              <a:t>2021.03.30 VIVA PRO.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28251FC-289D-CC49-8F10-BC86E7EFB2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이혁준 교수님</a:t>
            </a:r>
            <a:endParaRPr kumimoji="1" lang="en-US" altLang="ko-KR" dirty="0"/>
          </a:p>
          <a:p>
            <a:r>
              <a:rPr kumimoji="1" lang="ko-KR" altLang="en-US" dirty="0"/>
              <a:t>이지훈 조교님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407262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C588A-4EDA-8642-8062-697AFA5F1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B0A06A-B7FC-7845-8A92-08AC5DE2C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ore-KR" altLang="en-US" dirty="0"/>
              <a:t>말뭉치</a:t>
            </a:r>
            <a:r>
              <a:rPr kumimoji="1" lang="ko-KR" altLang="en-US" dirty="0"/>
              <a:t> 추가</a:t>
            </a:r>
            <a:endParaRPr kumimoji="1" lang="en-US" altLang="ko-KR" dirty="0"/>
          </a:p>
          <a:p>
            <a:endParaRPr kumimoji="1" lang="en-US" altLang="ko-Kore-KR" dirty="0"/>
          </a:p>
          <a:p>
            <a:r>
              <a:rPr kumimoji="1" lang="ko-KR" altLang="en-US" dirty="0"/>
              <a:t>웹 서비스 진행 현황</a:t>
            </a:r>
            <a:endParaRPr kumimoji="1" lang="en-US" altLang="ko-KR" dirty="0"/>
          </a:p>
          <a:p>
            <a:endParaRPr kumimoji="1" lang="en-US" altLang="ko-Kore-KR" dirty="0"/>
          </a:p>
          <a:p>
            <a:r>
              <a:rPr kumimoji="1" lang="ko-KR" altLang="en-US" dirty="0"/>
              <a:t>웹 서비스 진행 계획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675129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BF7C02-8E1D-4C46-B864-FD0134E3F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말뭉치</a:t>
            </a:r>
            <a:r>
              <a:rPr kumimoji="1" lang="ko-KR" altLang="en-US" dirty="0"/>
              <a:t> 추가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1B1418-17A3-5F41-A55D-F11099A96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4783402"/>
            <a:ext cx="5562692" cy="193894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en-US" altLang="ko-Kore-KR" dirty="0"/>
              <a:t>PT </a:t>
            </a:r>
            <a:r>
              <a:rPr kumimoji="1" lang="ko-KR" altLang="en-US" dirty="0"/>
              <a:t>태그</a:t>
            </a:r>
            <a:r>
              <a:rPr kumimoji="1" lang="en-US" altLang="ko-KR" dirty="0"/>
              <a:t>	</a:t>
            </a:r>
            <a:r>
              <a:rPr kumimoji="1" lang="ko-KR" altLang="en-US" dirty="0"/>
              <a:t>개수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u="sng" dirty="0"/>
              <a:t>1,097</a:t>
            </a:r>
            <a:r>
              <a:rPr kumimoji="1" lang="ko-KR" altLang="en-US" u="sng" dirty="0"/>
              <a:t> </a:t>
            </a:r>
            <a:r>
              <a:rPr kumimoji="1" lang="en-US" altLang="ko-KR" u="sng" dirty="0"/>
              <a:t>-&gt;</a:t>
            </a:r>
            <a:r>
              <a:rPr kumimoji="1" lang="ko-KR" altLang="en-US" u="sng" dirty="0"/>
              <a:t> </a:t>
            </a:r>
            <a:r>
              <a:rPr kumimoji="1" lang="en-US" altLang="ko-KR" u="sng" dirty="0"/>
              <a:t>9,603</a:t>
            </a:r>
          </a:p>
          <a:p>
            <a:pPr marL="0" indent="0">
              <a:buNone/>
            </a:pPr>
            <a:r>
              <a:rPr kumimoji="1" lang="en-US" altLang="ko-KR" dirty="0"/>
              <a:t>		F1 Score : </a:t>
            </a:r>
            <a:r>
              <a:rPr kumimoji="1" lang="en-US" altLang="ko-KR" u="sng" dirty="0"/>
              <a:t>0.62 -&gt; 0.91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TR </a:t>
            </a:r>
            <a:r>
              <a:rPr kumimoji="1" lang="ko-KR" altLang="en-US" dirty="0"/>
              <a:t>태그 추가 예정 </a:t>
            </a:r>
            <a:r>
              <a:rPr kumimoji="1" lang="en-US" altLang="ko-KR" u="sng" dirty="0"/>
              <a:t>1,598</a:t>
            </a:r>
            <a:r>
              <a:rPr kumimoji="1" lang="ko-KR" altLang="en-US" u="sng" dirty="0"/>
              <a:t>개 </a:t>
            </a:r>
            <a:r>
              <a:rPr kumimoji="1" lang="en-US" altLang="ko-KR" u="sng" dirty="0"/>
              <a:t>-&gt;</a:t>
            </a:r>
            <a:r>
              <a:rPr kumimoji="1" lang="ko-KR" altLang="en-US" u="sng" dirty="0"/>
              <a:t> </a:t>
            </a:r>
            <a:r>
              <a:rPr kumimoji="1" lang="en-US" altLang="ko-KR" u="sng" dirty="0"/>
              <a:t>3,846</a:t>
            </a:r>
            <a:r>
              <a:rPr kumimoji="1" lang="ko-KR" altLang="en-US" u="sng" dirty="0"/>
              <a:t>개</a:t>
            </a:r>
            <a:endParaRPr kumimoji="1" lang="en-US" altLang="ko-KR" u="sng" dirty="0"/>
          </a:p>
          <a:p>
            <a:pPr marL="0" indent="0">
              <a:buNone/>
            </a:pPr>
            <a:r>
              <a:rPr kumimoji="1" lang="en-US" altLang="ko-KR" dirty="0"/>
              <a:t>FD </a:t>
            </a:r>
            <a:r>
              <a:rPr kumimoji="1" lang="ko-KR" altLang="en-US" dirty="0"/>
              <a:t>태그 추가 예정 </a:t>
            </a:r>
            <a:r>
              <a:rPr kumimoji="1" lang="en-US" altLang="ko-KR" u="sng" dirty="0"/>
              <a:t>3,822</a:t>
            </a:r>
            <a:r>
              <a:rPr kumimoji="1" lang="ko-KR" altLang="en-US" u="sng" dirty="0"/>
              <a:t>개 </a:t>
            </a:r>
            <a:r>
              <a:rPr kumimoji="1" lang="en-US" altLang="ko-KR" u="sng" dirty="0"/>
              <a:t>-&gt;</a:t>
            </a:r>
            <a:r>
              <a:rPr kumimoji="1" lang="ko-KR" altLang="en-US" u="sng" dirty="0"/>
              <a:t> </a:t>
            </a:r>
            <a:r>
              <a:rPr kumimoji="1" lang="en-US" altLang="ko-KR" u="sng" dirty="0"/>
              <a:t>7,105</a:t>
            </a:r>
            <a:r>
              <a:rPr kumimoji="1" lang="ko-KR" altLang="en-US" u="sng" dirty="0"/>
              <a:t>개</a:t>
            </a:r>
            <a:endParaRPr kumimoji="1" lang="en-US" altLang="ko-KR" u="sng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115784B7-28E4-FA47-ADE4-4C27E296D2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1089789"/>
              </p:ext>
            </p:extLst>
          </p:nvPr>
        </p:nvGraphicFramePr>
        <p:xfrm>
          <a:off x="440820" y="2142436"/>
          <a:ext cx="7025105" cy="219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3627">
                  <a:extLst>
                    <a:ext uri="{9D8B030D-6E8A-4147-A177-3AD203B41FA5}">
                      <a16:colId xmlns:a16="http://schemas.microsoft.com/office/drawing/2014/main" val="40287595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979595694"/>
                    </a:ext>
                  </a:extLst>
                </a:gridCol>
                <a:gridCol w="714740">
                  <a:extLst>
                    <a:ext uri="{9D8B030D-6E8A-4147-A177-3AD203B41FA5}">
                      <a16:colId xmlns:a16="http://schemas.microsoft.com/office/drawing/2014/main" val="2191681676"/>
                    </a:ext>
                  </a:extLst>
                </a:gridCol>
                <a:gridCol w="1718268">
                  <a:extLst>
                    <a:ext uri="{9D8B030D-6E8A-4147-A177-3AD203B41FA5}">
                      <a16:colId xmlns:a16="http://schemas.microsoft.com/office/drawing/2014/main" val="2979076445"/>
                    </a:ext>
                  </a:extLst>
                </a:gridCol>
                <a:gridCol w="733530">
                  <a:extLst>
                    <a:ext uri="{9D8B030D-6E8A-4147-A177-3AD203B41FA5}">
                      <a16:colId xmlns:a16="http://schemas.microsoft.com/office/drawing/2014/main" val="2130669790"/>
                    </a:ext>
                  </a:extLst>
                </a:gridCol>
                <a:gridCol w="1668026">
                  <a:extLst>
                    <a:ext uri="{9D8B030D-6E8A-4147-A177-3AD203B41FA5}">
                      <a16:colId xmlns:a16="http://schemas.microsoft.com/office/drawing/2014/main" val="34574613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>
                          <a:ea typeface="-윤고딕330" panose="02030504000101010101"/>
                        </a:rPr>
                        <a:t>태그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ea typeface="-윤고딕330" panose="02030504000101010101"/>
                        </a:rPr>
                        <a:t>빈도수</a:t>
                      </a:r>
                      <a:r>
                        <a:rPr lang="en-US" altLang="ko-KR" b="1" dirty="0">
                          <a:ea typeface="-윤고딕330" panose="02030504000101010101"/>
                        </a:rPr>
                        <a:t>(</a:t>
                      </a:r>
                      <a:r>
                        <a:rPr lang="ko-KR" altLang="en-US" b="1" dirty="0">
                          <a:ea typeface="-윤고딕330" panose="02030504000101010101"/>
                        </a:rPr>
                        <a:t>개</a:t>
                      </a:r>
                      <a:r>
                        <a:rPr lang="en-US" altLang="ko-KR" b="1" dirty="0">
                          <a:ea typeface="-윤고딕330" panose="02030504000101010101"/>
                        </a:rPr>
                        <a:t>)</a:t>
                      </a:r>
                      <a:endParaRPr lang="ko-KR" altLang="en-US" b="1" dirty="0">
                        <a:ea typeface="-윤고딕330" panose="02030504000101010101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>
                          <a:ea typeface="-윤고딕330" panose="02030504000101010101"/>
                        </a:rPr>
                        <a:t>태그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ea typeface="-윤고딕330" panose="02030504000101010101"/>
                        </a:rPr>
                        <a:t>빈도수</a:t>
                      </a:r>
                      <a:r>
                        <a:rPr lang="en-US" altLang="ko-KR" b="1" dirty="0">
                          <a:ea typeface="-윤고딕330" panose="02030504000101010101"/>
                        </a:rPr>
                        <a:t>(</a:t>
                      </a:r>
                      <a:r>
                        <a:rPr lang="ko-KR" altLang="en-US" b="1" dirty="0">
                          <a:ea typeface="-윤고딕330" panose="02030504000101010101"/>
                        </a:rPr>
                        <a:t>개</a:t>
                      </a:r>
                      <a:r>
                        <a:rPr lang="en-US" altLang="ko-KR" b="1" dirty="0">
                          <a:ea typeface="-윤고딕330" panose="02030504000101010101"/>
                        </a:rPr>
                        <a:t>)</a:t>
                      </a:r>
                      <a:endParaRPr lang="ko-KR" altLang="en-US" b="1" dirty="0">
                        <a:ea typeface="-윤고딕330" panose="02030504000101010101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>
                          <a:ea typeface="-윤고딕330" panose="02030504000101010101"/>
                        </a:rPr>
                        <a:t>태그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ea typeface="-윤고딕330" panose="02030504000101010101"/>
                        </a:rPr>
                        <a:t>빈도수</a:t>
                      </a:r>
                      <a:r>
                        <a:rPr lang="en-US" altLang="ko-KR" b="1" dirty="0">
                          <a:ea typeface="-윤고딕330" panose="02030504000101010101"/>
                        </a:rPr>
                        <a:t>(</a:t>
                      </a:r>
                      <a:r>
                        <a:rPr lang="ko-KR" altLang="en-US" b="1" dirty="0">
                          <a:ea typeface="-윤고딕330" panose="02030504000101010101"/>
                        </a:rPr>
                        <a:t>개</a:t>
                      </a:r>
                      <a:r>
                        <a:rPr lang="en-US" altLang="ko-KR" b="1" dirty="0">
                          <a:ea typeface="-윤고딕330" panose="02030504000101010101"/>
                        </a:rPr>
                        <a:t>)</a:t>
                      </a:r>
                      <a:endParaRPr lang="ko-KR" altLang="en-US" b="1" dirty="0">
                        <a:ea typeface="-윤고딕330" panose="02030504000101010101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267331"/>
                  </a:ext>
                </a:extLst>
              </a:tr>
              <a:tr h="35686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AF 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ea typeface="-윤고딕330" panose="02030504000101010101"/>
                        </a:rPr>
                        <a:t>17,232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AM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6,101</a:t>
                      </a:r>
                      <a:endParaRPr lang="ko-KR" alt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PT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ea typeface="-윤고딕330" panose="02030504000101010101"/>
                        </a:rPr>
                        <a:t>1,097</a:t>
                      </a:r>
                      <a:r>
                        <a:rPr lang="ko-KR" altLang="en-US" dirty="0">
                          <a:ea typeface="-윤고딕330" panose="02030504000101010101"/>
                        </a:rPr>
                        <a:t> </a:t>
                      </a:r>
                      <a:r>
                        <a:rPr lang="en-US" altLang="ko-KR" dirty="0">
                          <a:ea typeface="-윤고딕330" panose="02030504000101010101"/>
                        </a:rPr>
                        <a:t>-&gt;</a:t>
                      </a:r>
                      <a:r>
                        <a:rPr lang="ko-KR" altLang="en-US" dirty="0">
                          <a:ea typeface="-윤고딕330" panose="02030504000101010101"/>
                        </a:rPr>
                        <a:t> </a:t>
                      </a:r>
                      <a:r>
                        <a:rPr lang="en-US" altLang="ko-KR" dirty="0">
                          <a:ea typeface="-윤고딕330" panose="02030504000101010101"/>
                        </a:rPr>
                        <a:t>9,603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7650399"/>
                  </a:ext>
                </a:extLst>
              </a:tr>
              <a:tr h="35686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CV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ea typeface="-윤고딕330" panose="02030504000101010101"/>
                        </a:rPr>
                        <a:t>102,566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DT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47,414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TI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ea typeface="-윤고딕330" panose="02030504000101010101"/>
                        </a:rPr>
                        <a:t>4,757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3740166"/>
                  </a:ext>
                </a:extLst>
              </a:tr>
              <a:tr h="35686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EV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ea typeface="-윤고딕330" panose="02030504000101010101"/>
                        </a:rPr>
                        <a:t>10,175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FD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3,822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-&gt;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7,105</a:t>
                      </a:r>
                      <a:r>
                        <a:rPr lang="ko-KR" altLang="en-US" dirty="0"/>
                        <a:t> 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TR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ea typeface="-윤고딕330" panose="02030504000101010101"/>
                        </a:rPr>
                        <a:t>1,598</a:t>
                      </a:r>
                      <a:r>
                        <a:rPr lang="ko-KR" altLang="en-US" dirty="0">
                          <a:ea typeface="-윤고딕330" panose="02030504000101010101"/>
                        </a:rPr>
                        <a:t> </a:t>
                      </a:r>
                      <a:r>
                        <a:rPr lang="en-US" altLang="ko-KR" dirty="0">
                          <a:ea typeface="-윤고딕330" panose="02030504000101010101"/>
                        </a:rPr>
                        <a:t>-&gt;</a:t>
                      </a:r>
                      <a:r>
                        <a:rPr lang="ko-KR" altLang="en-US" dirty="0">
                          <a:ea typeface="-윤고딕330" panose="02030504000101010101"/>
                        </a:rPr>
                        <a:t> </a:t>
                      </a:r>
                      <a:r>
                        <a:rPr lang="en-US" altLang="ko-KR" dirty="0">
                          <a:ea typeface="-윤고딕330" panose="02030504000101010101"/>
                        </a:rPr>
                        <a:t>3,846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5504947"/>
                  </a:ext>
                </a:extLst>
              </a:tr>
              <a:tr h="35686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LC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ea typeface="-윤고딕330" panose="02030504000101010101"/>
                        </a:rPr>
                        <a:t>42,359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MT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2,407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QT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54,686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556649"/>
                  </a:ext>
                </a:extLst>
              </a:tr>
              <a:tr h="356862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OG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ea typeface="-윤고딕330" panose="02030504000101010101"/>
                        </a:rPr>
                        <a:t>65,385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PS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48,146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ea typeface="-윤고딕330" panose="02030504000101010101"/>
                        </a:rPr>
                        <a:t>TM</a:t>
                      </a:r>
                      <a:endParaRPr lang="ko-KR" altLang="en-US" dirty="0">
                        <a:ea typeface="-윤고딕330" panose="02030504000101010101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15,217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4249330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3E6A4714-927D-F34A-A2A3-BD0D9814D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6556" y="1270000"/>
            <a:ext cx="3605258" cy="549801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29567E5-7B0F-604B-8E9F-354BC2B72DB5}"/>
              </a:ext>
            </a:extLst>
          </p:cNvPr>
          <p:cNvSpPr/>
          <p:nvPr/>
        </p:nvSpPr>
        <p:spPr>
          <a:xfrm>
            <a:off x="7726556" y="5014623"/>
            <a:ext cx="3605258" cy="3585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D1E108E-F448-194A-946F-10C18AA3191D}"/>
              </a:ext>
            </a:extLst>
          </p:cNvPr>
          <p:cNvSpPr/>
          <p:nvPr/>
        </p:nvSpPr>
        <p:spPr>
          <a:xfrm>
            <a:off x="7726556" y="6391246"/>
            <a:ext cx="2302434" cy="3585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67055D2-8C9B-874A-8B24-A3659BAC80D9}"/>
              </a:ext>
            </a:extLst>
          </p:cNvPr>
          <p:cNvSpPr/>
          <p:nvPr/>
        </p:nvSpPr>
        <p:spPr>
          <a:xfrm>
            <a:off x="7726556" y="3293217"/>
            <a:ext cx="2302434" cy="3585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238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46F1A8-BC1F-B64C-87AC-CEF335577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웹</a:t>
            </a:r>
            <a:r>
              <a:rPr kumimoji="1" lang="ko-KR" altLang="en-US" dirty="0"/>
              <a:t> 서비스 진행 현황</a:t>
            </a:r>
            <a:endParaRPr kumimoji="1" lang="ko-Kore-KR" altLang="en-US" dirty="0"/>
          </a:p>
        </p:txBody>
      </p:sp>
      <p:pic>
        <p:nvPicPr>
          <p:cNvPr id="6" name="서비스예시" descr="서비스예시">
            <a:hlinkClick r:id="" action="ppaction://media"/>
            <a:extLst>
              <a:ext uri="{FF2B5EF4-FFF2-40B4-BE49-F238E27FC236}">
                <a16:creationId xmlns:a16="http://schemas.microsoft.com/office/drawing/2014/main" id="{4FF9A54C-2B08-F041-9A45-70045887A76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9281" y="1270000"/>
            <a:ext cx="9367700" cy="5268927"/>
          </a:xfrm>
        </p:spPr>
      </p:pic>
    </p:spTree>
    <p:extLst>
      <p:ext uri="{BB962C8B-B14F-4D97-AF65-F5344CB8AC3E}">
        <p14:creationId xmlns:p14="http://schemas.microsoft.com/office/powerpoint/2010/main" val="3274569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9238C-771C-7945-A665-F95D42E25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웹서비스</a:t>
            </a:r>
            <a:r>
              <a:rPr kumimoji="1" lang="ko-KR" altLang="en-US" dirty="0"/>
              <a:t> 진행 계획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55A6B3-BC2A-644C-B42D-068B665F6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맞춤법 검사를 위한 </a:t>
            </a:r>
            <a:r>
              <a:rPr kumimoji="1" lang="en-US" altLang="ko-KR" dirty="0" err="1"/>
              <a:t>py-hanspell</a:t>
            </a:r>
            <a:r>
              <a:rPr kumimoji="1" lang="en-US" altLang="ko-KR" dirty="0"/>
              <a:t> </a:t>
            </a:r>
            <a:r>
              <a:rPr kumimoji="1" lang="ko-KR" altLang="en-US" dirty="0"/>
              <a:t>적용 </a:t>
            </a:r>
            <a:r>
              <a:rPr kumimoji="1" lang="en-US" altLang="ko-KR" dirty="0"/>
              <a:t>(</a:t>
            </a:r>
            <a:r>
              <a:rPr kumimoji="1" lang="ko-KR" altLang="en-US" dirty="0"/>
              <a:t>전처리</a:t>
            </a:r>
            <a:r>
              <a:rPr kumimoji="1" lang="en-US" altLang="ko-KR" dirty="0"/>
              <a:t>)</a:t>
            </a:r>
          </a:p>
          <a:p>
            <a:endParaRPr kumimoji="1" lang="en-US" altLang="ko-Kore-KR" dirty="0"/>
          </a:p>
          <a:p>
            <a:pPr marL="0" indent="0">
              <a:buNone/>
            </a:pPr>
            <a:endParaRPr kumimoji="1" lang="ko-Kore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1BABC03-A905-564F-8388-4C03E867FA0F}"/>
              </a:ext>
            </a:extLst>
          </p:cNvPr>
          <p:cNvSpPr/>
          <p:nvPr/>
        </p:nvSpPr>
        <p:spPr>
          <a:xfrm>
            <a:off x="934497" y="3004457"/>
            <a:ext cx="5737608" cy="12560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9CF1606-42B3-754F-A180-C91CD8D1E2FF}"/>
              </a:ext>
            </a:extLst>
          </p:cNvPr>
          <p:cNvSpPr/>
          <p:nvPr/>
        </p:nvSpPr>
        <p:spPr>
          <a:xfrm>
            <a:off x="934497" y="4785318"/>
            <a:ext cx="5737608" cy="12560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C7528E5-BF0D-B147-A1BF-F504FD033232}"/>
              </a:ext>
            </a:extLst>
          </p:cNvPr>
          <p:cNvSpPr/>
          <p:nvPr/>
        </p:nvSpPr>
        <p:spPr>
          <a:xfrm>
            <a:off x="7154426" y="3516923"/>
            <a:ext cx="231112" cy="2311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D18165-1B25-9F47-9A90-2B933272FF26}"/>
              </a:ext>
            </a:extLst>
          </p:cNvPr>
          <p:cNvSpPr txBox="1"/>
          <p:nvPr/>
        </p:nvSpPr>
        <p:spPr>
          <a:xfrm>
            <a:off x="7586505" y="3429000"/>
            <a:ext cx="1416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맞춤법</a:t>
            </a:r>
            <a:r>
              <a:rPr kumimoji="1" lang="ko-KR" altLang="en-US" dirty="0"/>
              <a:t> 검사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0D9454-739E-A644-893A-90D0D3B76E76}"/>
              </a:ext>
            </a:extLst>
          </p:cNvPr>
          <p:cNvSpPr txBox="1"/>
          <p:nvPr/>
        </p:nvSpPr>
        <p:spPr>
          <a:xfrm>
            <a:off x="934497" y="3004457"/>
            <a:ext cx="5737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오늘은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웬지김치찌게가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먹고싶다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FAE47F-FD64-0F4E-BA3C-1FEA107AD970}"/>
              </a:ext>
            </a:extLst>
          </p:cNvPr>
          <p:cNvSpPr txBox="1"/>
          <p:nvPr/>
        </p:nvSpPr>
        <p:spPr>
          <a:xfrm>
            <a:off x="934496" y="4785318"/>
            <a:ext cx="5737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오늘은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웬지김치찌게가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먹고싶다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886315-BD5B-4846-9AFD-0B9B74D7237B}"/>
              </a:ext>
            </a:extLst>
          </p:cNvPr>
          <p:cNvSpPr txBox="1"/>
          <p:nvPr/>
        </p:nvSpPr>
        <p:spPr>
          <a:xfrm>
            <a:off x="150724" y="3396343"/>
            <a:ext cx="783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입력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EC2EEE-7F49-EA48-A405-84F1094B7189}"/>
              </a:ext>
            </a:extLst>
          </p:cNvPr>
          <p:cNvSpPr txBox="1"/>
          <p:nvPr/>
        </p:nvSpPr>
        <p:spPr>
          <a:xfrm>
            <a:off x="150724" y="5228674"/>
            <a:ext cx="783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입력</a:t>
            </a:r>
          </a:p>
        </p:txBody>
      </p:sp>
    </p:spTree>
    <p:extLst>
      <p:ext uri="{BB962C8B-B14F-4D97-AF65-F5344CB8AC3E}">
        <p14:creationId xmlns:p14="http://schemas.microsoft.com/office/powerpoint/2010/main" val="989943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9238C-771C-7945-A665-F95D42E25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웹서비스</a:t>
            </a:r>
            <a:r>
              <a:rPr kumimoji="1" lang="ko-KR" altLang="en-US" dirty="0"/>
              <a:t> 진행 계획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55A6B3-BC2A-644C-B42D-068B665F6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ore-KR" dirty="0"/>
              <a:t>1</a:t>
            </a:r>
            <a:r>
              <a:rPr kumimoji="1" lang="en-US" altLang="ko-KR" dirty="0"/>
              <a:t>.</a:t>
            </a:r>
            <a:r>
              <a:rPr kumimoji="1" lang="ko-KR" altLang="en-US" dirty="0"/>
              <a:t> 맞춤법 검사를 위한 </a:t>
            </a:r>
            <a:r>
              <a:rPr kumimoji="1" lang="en-US" altLang="ko-KR" dirty="0" err="1"/>
              <a:t>py-hanspell</a:t>
            </a:r>
            <a:r>
              <a:rPr kumimoji="1" lang="en-US" altLang="ko-KR" dirty="0"/>
              <a:t> </a:t>
            </a:r>
            <a:r>
              <a:rPr kumimoji="1" lang="ko-KR" altLang="en-US" dirty="0"/>
              <a:t>적용 </a:t>
            </a:r>
            <a:r>
              <a:rPr kumimoji="1" lang="en-US" altLang="ko-KR" dirty="0"/>
              <a:t>(</a:t>
            </a:r>
            <a:r>
              <a:rPr kumimoji="1" lang="ko-KR" altLang="en-US" dirty="0"/>
              <a:t>전처리</a:t>
            </a:r>
            <a:r>
              <a:rPr kumimoji="1" lang="en-US" altLang="ko-KR" dirty="0"/>
              <a:t>)</a:t>
            </a:r>
          </a:p>
          <a:p>
            <a:endParaRPr kumimoji="1" lang="en-US" altLang="ko-Kore-KR" dirty="0"/>
          </a:p>
          <a:p>
            <a:pPr marL="0" indent="0">
              <a:buNone/>
            </a:pPr>
            <a:endParaRPr kumimoji="1" lang="ko-Kore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1BABC03-A905-564F-8388-4C03E867FA0F}"/>
              </a:ext>
            </a:extLst>
          </p:cNvPr>
          <p:cNvSpPr/>
          <p:nvPr/>
        </p:nvSpPr>
        <p:spPr>
          <a:xfrm>
            <a:off x="934497" y="3004457"/>
            <a:ext cx="5737608" cy="12560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9CF1606-42B3-754F-A180-C91CD8D1E2FF}"/>
              </a:ext>
            </a:extLst>
          </p:cNvPr>
          <p:cNvSpPr/>
          <p:nvPr/>
        </p:nvSpPr>
        <p:spPr>
          <a:xfrm>
            <a:off x="934497" y="4785318"/>
            <a:ext cx="5737608" cy="12560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C7528E5-BF0D-B147-A1BF-F504FD033232}"/>
              </a:ext>
            </a:extLst>
          </p:cNvPr>
          <p:cNvSpPr/>
          <p:nvPr/>
        </p:nvSpPr>
        <p:spPr>
          <a:xfrm>
            <a:off x="7154426" y="3516923"/>
            <a:ext cx="231112" cy="2311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D18165-1B25-9F47-9A90-2B933272FF26}"/>
              </a:ext>
            </a:extLst>
          </p:cNvPr>
          <p:cNvSpPr txBox="1"/>
          <p:nvPr/>
        </p:nvSpPr>
        <p:spPr>
          <a:xfrm>
            <a:off x="7586505" y="3429000"/>
            <a:ext cx="1416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맞춤법</a:t>
            </a:r>
            <a:r>
              <a:rPr kumimoji="1" lang="ko-KR" altLang="en-US" dirty="0"/>
              <a:t> 검사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0D9454-739E-A644-893A-90D0D3B76E76}"/>
              </a:ext>
            </a:extLst>
          </p:cNvPr>
          <p:cNvSpPr txBox="1"/>
          <p:nvPr/>
        </p:nvSpPr>
        <p:spPr>
          <a:xfrm>
            <a:off x="934497" y="3004457"/>
            <a:ext cx="5737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오늘은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웬지김치찌게가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먹고싶다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F03AC1-054F-8741-8E40-D97C3A4929F9}"/>
              </a:ext>
            </a:extLst>
          </p:cNvPr>
          <p:cNvSpPr txBox="1"/>
          <p:nvPr/>
        </p:nvSpPr>
        <p:spPr>
          <a:xfrm>
            <a:off x="934496" y="4785318"/>
            <a:ext cx="5737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오늘은</a:t>
            </a:r>
            <a:r>
              <a:rPr kumimoji="1" lang="ko-KR" altLang="en-US" dirty="0"/>
              <a:t> 왠지 김치찌개가 먹고 싶다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13" name="자유형 12">
            <a:extLst>
              <a:ext uri="{FF2B5EF4-FFF2-40B4-BE49-F238E27FC236}">
                <a16:creationId xmlns:a16="http://schemas.microsoft.com/office/drawing/2014/main" id="{3D22F92B-5F10-7440-AE8A-3F72AE1CF387}"/>
              </a:ext>
            </a:extLst>
          </p:cNvPr>
          <p:cNvSpPr/>
          <p:nvPr/>
        </p:nvSpPr>
        <p:spPr>
          <a:xfrm>
            <a:off x="7114233" y="3396343"/>
            <a:ext cx="341644" cy="291539"/>
          </a:xfrm>
          <a:custGeom>
            <a:avLst/>
            <a:gdLst>
              <a:gd name="connsiteX0" fmla="*/ 0 w 341644"/>
              <a:gd name="connsiteY0" fmla="*/ 30145 h 291539"/>
              <a:gd name="connsiteX1" fmla="*/ 130629 w 341644"/>
              <a:gd name="connsiteY1" fmla="*/ 291402 h 291539"/>
              <a:gd name="connsiteX2" fmla="*/ 341644 w 341644"/>
              <a:gd name="connsiteY2" fmla="*/ 0 h 291539"/>
              <a:gd name="connsiteX3" fmla="*/ 341644 w 341644"/>
              <a:gd name="connsiteY3" fmla="*/ 0 h 291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644" h="291539">
                <a:moveTo>
                  <a:pt x="0" y="30145"/>
                </a:moveTo>
                <a:cubicBezTo>
                  <a:pt x="36844" y="163285"/>
                  <a:pt x="73688" y="296426"/>
                  <a:pt x="130629" y="291402"/>
                </a:cubicBezTo>
                <a:cubicBezTo>
                  <a:pt x="187570" y="286378"/>
                  <a:pt x="341644" y="0"/>
                  <a:pt x="341644" y="0"/>
                </a:cubicBezTo>
                <a:lnTo>
                  <a:pt x="341644" y="0"/>
                </a:lnTo>
              </a:path>
            </a:pathLst>
          </a:cu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A43097-9037-3643-8361-E4D00792A1FB}"/>
              </a:ext>
            </a:extLst>
          </p:cNvPr>
          <p:cNvSpPr txBox="1"/>
          <p:nvPr/>
        </p:nvSpPr>
        <p:spPr>
          <a:xfrm>
            <a:off x="150724" y="3396343"/>
            <a:ext cx="783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입력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E1CD1D-F96A-AD4E-9626-1B3C479BD5E3}"/>
              </a:ext>
            </a:extLst>
          </p:cNvPr>
          <p:cNvSpPr txBox="1"/>
          <p:nvPr/>
        </p:nvSpPr>
        <p:spPr>
          <a:xfrm>
            <a:off x="150724" y="5231618"/>
            <a:ext cx="783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입력</a:t>
            </a:r>
          </a:p>
        </p:txBody>
      </p:sp>
    </p:spTree>
    <p:extLst>
      <p:ext uri="{BB962C8B-B14F-4D97-AF65-F5344CB8AC3E}">
        <p14:creationId xmlns:p14="http://schemas.microsoft.com/office/powerpoint/2010/main" val="37249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B006B0-46ED-864F-9183-C2CC63895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웹서비스</a:t>
            </a:r>
            <a:r>
              <a:rPr kumimoji="1" lang="ko-KR" altLang="en-US" dirty="0"/>
              <a:t> 진행 계획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F5D406-92A5-BF41-BAA2-884912B5B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ore-KR" altLang="en-US" dirty="0"/>
              <a:t>개체명</a:t>
            </a:r>
            <a:r>
              <a:rPr kumimoji="1" lang="ko-KR" altLang="en-US" dirty="0"/>
              <a:t> 결과의 조사 분리를 위한 </a:t>
            </a:r>
            <a:r>
              <a:rPr kumimoji="1" lang="en-US" altLang="ko-KR" dirty="0" err="1"/>
              <a:t>soynlp</a:t>
            </a:r>
            <a:r>
              <a:rPr kumimoji="1" lang="en-US" altLang="ko-KR" dirty="0"/>
              <a:t> </a:t>
            </a:r>
            <a:r>
              <a:rPr kumimoji="1" lang="ko-KR" altLang="en-US" dirty="0"/>
              <a:t>적용 </a:t>
            </a:r>
            <a:r>
              <a:rPr kumimoji="1" lang="en-US" altLang="ko-KR" dirty="0"/>
              <a:t>(</a:t>
            </a:r>
            <a:r>
              <a:rPr kumimoji="1" lang="ko-KR" altLang="en-US" dirty="0"/>
              <a:t>후처리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5C44B3B-F75E-1F45-9CF6-F603334140C9}"/>
              </a:ext>
            </a:extLst>
          </p:cNvPr>
          <p:cNvSpPr/>
          <p:nvPr/>
        </p:nvSpPr>
        <p:spPr>
          <a:xfrm>
            <a:off x="934497" y="3004457"/>
            <a:ext cx="5737608" cy="12560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E8FC579-FCCF-FB47-918F-4D61501DA85F}"/>
              </a:ext>
            </a:extLst>
          </p:cNvPr>
          <p:cNvSpPr/>
          <p:nvPr/>
        </p:nvSpPr>
        <p:spPr>
          <a:xfrm>
            <a:off x="934497" y="4785318"/>
            <a:ext cx="5737608" cy="12560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1D187D-8725-C345-B2CC-84E83C8A7ED3}"/>
              </a:ext>
            </a:extLst>
          </p:cNvPr>
          <p:cNvSpPr txBox="1"/>
          <p:nvPr/>
        </p:nvSpPr>
        <p:spPr>
          <a:xfrm>
            <a:off x="934497" y="3004457"/>
            <a:ext cx="5737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[</a:t>
            </a:r>
            <a:r>
              <a:rPr kumimoji="1" lang="ko-KR" altLang="en-US" dirty="0"/>
              <a:t> 오늘은</a:t>
            </a:r>
            <a:r>
              <a:rPr kumimoji="1" lang="en-US" altLang="ko-KR" dirty="0"/>
              <a:t>:</a:t>
            </a:r>
            <a:r>
              <a:rPr kumimoji="1" lang="en" altLang="ko-Kore-KR" dirty="0"/>
              <a:t>DT-B</a:t>
            </a:r>
            <a:r>
              <a:rPr kumimoji="1" lang="ko-KR" altLang="en-US" dirty="0"/>
              <a:t> </a:t>
            </a:r>
            <a:r>
              <a:rPr kumimoji="1" lang="en" altLang="ko-Kore-KR" dirty="0"/>
              <a:t>] </a:t>
            </a:r>
            <a:r>
              <a:rPr kumimoji="1" lang="ko-KR" altLang="en-US" dirty="0"/>
              <a:t>왠지 </a:t>
            </a:r>
            <a:r>
              <a:rPr kumimoji="1" lang="en-US" altLang="ko-KR" dirty="0"/>
              <a:t>[</a:t>
            </a:r>
            <a:r>
              <a:rPr kumimoji="1" lang="ko-KR" altLang="en-US" dirty="0"/>
              <a:t> 김치찌개가</a:t>
            </a:r>
            <a:r>
              <a:rPr kumimoji="1" lang="en-US" altLang="ko-KR" dirty="0"/>
              <a:t>:</a:t>
            </a:r>
            <a:r>
              <a:rPr kumimoji="1" lang="en" altLang="ko-Kore-KR" dirty="0"/>
              <a:t>CV-B</a:t>
            </a:r>
            <a:r>
              <a:rPr kumimoji="1" lang="ko-KR" altLang="en-US" dirty="0"/>
              <a:t> </a:t>
            </a:r>
            <a:r>
              <a:rPr kumimoji="1" lang="en" altLang="ko-Kore-KR" dirty="0"/>
              <a:t>] </a:t>
            </a:r>
            <a:r>
              <a:rPr kumimoji="1" lang="ko-KR" altLang="en-US" dirty="0"/>
              <a:t>먹고 싶다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DCB9A4-C079-7A44-B313-FE39F5749F44}"/>
              </a:ext>
            </a:extLst>
          </p:cNvPr>
          <p:cNvSpPr txBox="1"/>
          <p:nvPr/>
        </p:nvSpPr>
        <p:spPr>
          <a:xfrm>
            <a:off x="934496" y="4785318"/>
            <a:ext cx="5737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[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오늘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은</a:t>
            </a:r>
            <a:r>
              <a:rPr kumimoji="1" lang="en-US" altLang="ko-Kore-KR" dirty="0"/>
              <a:t>:DT-B ]</a:t>
            </a:r>
            <a:r>
              <a:rPr kumimoji="1" lang="ko-KR" altLang="en-US" dirty="0"/>
              <a:t> 왠지 </a:t>
            </a:r>
            <a:r>
              <a:rPr kumimoji="1" lang="en-US" altLang="ko-KR" dirty="0"/>
              <a:t>[ </a:t>
            </a:r>
            <a:r>
              <a:rPr kumimoji="1" lang="ko-KR" altLang="en-US" dirty="0"/>
              <a:t>김치찌개</a:t>
            </a:r>
            <a:r>
              <a:rPr kumimoji="1" lang="en-US" altLang="ko-KR" dirty="0"/>
              <a:t> </a:t>
            </a:r>
            <a:r>
              <a:rPr kumimoji="1" lang="ko-KR" altLang="en-US" dirty="0"/>
              <a:t>가</a:t>
            </a:r>
            <a:r>
              <a:rPr kumimoji="1" lang="en-US" altLang="ko-KR" dirty="0"/>
              <a:t>:CV-B ]</a:t>
            </a:r>
            <a:r>
              <a:rPr kumimoji="1" lang="ko-KR" altLang="en-US" dirty="0"/>
              <a:t> 먹고 싶다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4183C8-5D8F-6A42-BC5E-B85F2D50BB1E}"/>
              </a:ext>
            </a:extLst>
          </p:cNvPr>
          <p:cNvSpPr txBox="1"/>
          <p:nvPr/>
        </p:nvSpPr>
        <p:spPr>
          <a:xfrm>
            <a:off x="150724" y="3396343"/>
            <a:ext cx="783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결과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E89BCF-8064-724B-AC80-CB2DE22B7BD0}"/>
              </a:ext>
            </a:extLst>
          </p:cNvPr>
          <p:cNvSpPr txBox="1"/>
          <p:nvPr/>
        </p:nvSpPr>
        <p:spPr>
          <a:xfrm>
            <a:off x="150724" y="5231618"/>
            <a:ext cx="783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4131606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F80984-077E-FA42-A194-45954F656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웹서비스</a:t>
            </a:r>
            <a:r>
              <a:rPr kumimoji="1" lang="ko-KR" altLang="en-US" dirty="0"/>
              <a:t> 진행 계획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627196-714D-D142-97F9-D53065A3A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ore-KR" altLang="en-US" dirty="0"/>
              <a:t>로그인</a:t>
            </a:r>
            <a:r>
              <a:rPr kumimoji="1" lang="ko-KR" altLang="en-US" dirty="0"/>
              <a:t> 기능 구현 및 </a:t>
            </a:r>
            <a:r>
              <a:rPr kumimoji="1" lang="ko-KR" altLang="en-US" dirty="0" err="1"/>
              <a:t>계정별</a:t>
            </a:r>
            <a:r>
              <a:rPr kumimoji="1" lang="ko-KR" altLang="en-US" dirty="0"/>
              <a:t> 과거 서비스 기록 존재</a:t>
            </a:r>
            <a:endParaRPr kumimoji="1" lang="en-US" altLang="ko-KR" dirty="0"/>
          </a:p>
          <a:p>
            <a:endParaRPr kumimoji="1" lang="en-US" altLang="ko-Kore-KR" dirty="0"/>
          </a:p>
          <a:p>
            <a:r>
              <a:rPr kumimoji="1" lang="ko-KR" altLang="en-US" dirty="0"/>
              <a:t>과거 기록에 대해 잘못된 </a:t>
            </a:r>
            <a:r>
              <a:rPr kumimoji="1" lang="ko-KR" altLang="en-US" dirty="0" err="1"/>
              <a:t>개체명을</a:t>
            </a:r>
            <a:r>
              <a:rPr kumimoji="1" lang="ko-KR" altLang="en-US" dirty="0"/>
              <a:t> </a:t>
            </a:r>
            <a:r>
              <a:rPr kumimoji="1" lang="en-US" altLang="ko-KR" dirty="0"/>
              <a:t>Error Report </a:t>
            </a:r>
            <a:r>
              <a:rPr kumimoji="1" lang="ko-KR" altLang="en-US" dirty="0"/>
              <a:t>할 수 있는 기능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763968668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{02F2CB4A-AADA-644F-BEF2-282A53A3B349}tf10001060</Template>
  <TotalTime>552</TotalTime>
  <Words>230</Words>
  <Application>Microsoft Macintosh PowerPoint</Application>
  <PresentationFormat>와이드스크린</PresentationFormat>
  <Paragraphs>76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-윤고딕330</vt:lpstr>
      <vt:lpstr>Arial</vt:lpstr>
      <vt:lpstr>Trebuchet MS</vt:lpstr>
      <vt:lpstr>Wingdings 3</vt:lpstr>
      <vt:lpstr>패싯</vt:lpstr>
      <vt:lpstr>2021.03.30 VIVA PRO.</vt:lpstr>
      <vt:lpstr>목차</vt:lpstr>
      <vt:lpstr>말뭉치 추가</vt:lpstr>
      <vt:lpstr>웹 서비스 진행 현황</vt:lpstr>
      <vt:lpstr>웹서비스 진행 계획</vt:lpstr>
      <vt:lpstr>웹서비스 진행 계획</vt:lpstr>
      <vt:lpstr>웹서비스 진행 계획</vt:lpstr>
      <vt:lpstr>웹서비스 진행 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2021.03.30 VIVA PRO.</dc:title>
  <dc:creator>Microsoft Office User</dc:creator>
  <cp:lastModifiedBy>Microsoft Office User</cp:lastModifiedBy>
  <cp:revision>16</cp:revision>
  <dcterms:created xsi:type="dcterms:W3CDTF">2021-03-29T03:15:48Z</dcterms:created>
  <dcterms:modified xsi:type="dcterms:W3CDTF">2021-03-30T10:07:15Z</dcterms:modified>
</cp:coreProperties>
</file>

<file path=docProps/thumbnail.jpeg>
</file>